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84" r:id="rId19"/>
    <p:sldId id="285" r:id="rId20"/>
    <p:sldId id="289" r:id="rId21"/>
    <p:sldId id="290" r:id="rId22"/>
    <p:sldId id="286" r:id="rId23"/>
    <p:sldId id="287" r:id="rId24"/>
    <p:sldId id="288" r:id="rId25"/>
    <p:sldId id="273" r:id="rId26"/>
    <p:sldId id="291" r:id="rId27"/>
    <p:sldId id="292" r:id="rId28"/>
    <p:sldId id="295" r:id="rId29"/>
    <p:sldId id="293" r:id="rId30"/>
    <p:sldId id="294" r:id="rId31"/>
    <p:sldId id="296" r:id="rId32"/>
    <p:sldId id="297" r:id="rId33"/>
    <p:sldId id="274" r:id="rId34"/>
    <p:sldId id="298" r:id="rId35"/>
    <p:sldId id="275" r:id="rId36"/>
    <p:sldId id="299" r:id="rId37"/>
    <p:sldId id="276" r:id="rId38"/>
    <p:sldId id="300" r:id="rId39"/>
    <p:sldId id="301" r:id="rId40"/>
    <p:sldId id="302" r:id="rId41"/>
    <p:sldId id="304" r:id="rId42"/>
    <p:sldId id="303" r:id="rId43"/>
    <p:sldId id="305" r:id="rId44"/>
    <p:sldId id="277" r:id="rId45"/>
    <p:sldId id="306" r:id="rId46"/>
    <p:sldId id="308" r:id="rId47"/>
    <p:sldId id="309" r:id="rId48"/>
    <p:sldId id="307" r:id="rId49"/>
    <p:sldId id="278" r:id="rId50"/>
    <p:sldId id="313" r:id="rId51"/>
    <p:sldId id="310" r:id="rId52"/>
    <p:sldId id="311" r:id="rId53"/>
    <p:sldId id="312" r:id="rId54"/>
    <p:sldId id="314" r:id="rId55"/>
    <p:sldId id="279" r:id="rId56"/>
    <p:sldId id="315" r:id="rId57"/>
    <p:sldId id="316" r:id="rId58"/>
    <p:sldId id="317" r:id="rId59"/>
    <p:sldId id="280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281" r:id="rId75"/>
    <p:sldId id="332" r:id="rId76"/>
    <p:sldId id="333" r:id="rId77"/>
    <p:sldId id="334" r:id="rId78"/>
    <p:sldId id="335" r:id="rId79"/>
    <p:sldId id="336" r:id="rId80"/>
    <p:sldId id="337" r:id="rId81"/>
    <p:sldId id="338" r:id="rId82"/>
    <p:sldId id="341" r:id="rId83"/>
    <p:sldId id="342" r:id="rId84"/>
    <p:sldId id="343" r:id="rId85"/>
    <p:sldId id="344" r:id="rId86"/>
    <p:sldId id="339" r:id="rId87"/>
    <p:sldId id="340" r:id="rId88"/>
    <p:sldId id="282" r:id="rId89"/>
    <p:sldId id="283" r:id="rId9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abor_01_Linear_Regression_One" id="{D877AA9F-807B-4C41-8280-9EA058042D04}">
          <p14:sldIdLst>
            <p14:sldId id="256"/>
            <p14:sldId id="257"/>
            <p14:sldId id="258"/>
            <p14:sldId id="260"/>
            <p14:sldId id="259"/>
            <p14:sldId id="261"/>
            <p14:sldId id="262"/>
            <p14:sldId id="263"/>
            <p14:sldId id="264"/>
            <p14:sldId id="265"/>
            <p14:sldId id="266"/>
          </p14:sldIdLst>
        </p14:section>
        <p14:section name="Labor_02_Linear_Regression_Multi" id="{2CB9F5D5-B14E-4C0D-AE39-214B01377F7B}">
          <p14:sldIdLst>
            <p14:sldId id="268"/>
            <p14:sldId id="267"/>
            <p14:sldId id="269"/>
            <p14:sldId id="270"/>
            <p14:sldId id="271"/>
          </p14:sldIdLst>
        </p14:section>
        <p14:section name="Labor_03_Logistic_Regression_Lin" id="{4CA0D3DB-5EA9-43F5-9276-E3D54F768495}">
          <p14:sldIdLst>
            <p14:sldId id="272"/>
            <p14:sldId id="284"/>
            <p14:sldId id="285"/>
            <p14:sldId id="289"/>
            <p14:sldId id="290"/>
            <p14:sldId id="286"/>
            <p14:sldId id="287"/>
            <p14:sldId id="288"/>
          </p14:sldIdLst>
        </p14:section>
        <p14:section name="Labor_04_Logistic_Regression_NonLinear" id="{301FA4A4-BE67-4937-83ED-1D8B275FF0B2}">
          <p14:sldIdLst>
            <p14:sldId id="273"/>
            <p14:sldId id="291"/>
            <p14:sldId id="292"/>
            <p14:sldId id="295"/>
            <p14:sldId id="293"/>
            <p14:sldId id="294"/>
            <p14:sldId id="296"/>
            <p14:sldId id="297"/>
          </p14:sldIdLst>
        </p14:section>
        <p14:section name="Labor_05_MultiClass" id="{410FE31C-DCD0-4A71-A80F-1C35F681D98E}">
          <p14:sldIdLst>
            <p14:sldId id="274"/>
            <p14:sldId id="298"/>
          </p14:sldIdLst>
        </p14:section>
        <p14:section name="Labor_06_NeuralBasics" id="{9CAAA391-400C-4F99-B344-78DFF5EFDC4C}">
          <p14:sldIdLst>
            <p14:sldId id="275"/>
            <p14:sldId id="299"/>
          </p14:sldIdLst>
        </p14:section>
        <p14:section name="Labor_07_NeuralNetworkTrain" id="{D7A4D681-A3F6-4CC0-87F8-643B6AA3858C}">
          <p14:sldIdLst>
            <p14:sldId id="276"/>
            <p14:sldId id="300"/>
            <p14:sldId id="301"/>
            <p14:sldId id="302"/>
            <p14:sldId id="304"/>
            <p14:sldId id="303"/>
            <p14:sldId id="305"/>
          </p14:sldIdLst>
        </p14:section>
        <p14:section name="Labor_08_Regularization" id="{2F92B19B-6B2A-4BBE-B28D-5893A2F7895F}">
          <p14:sldIdLst>
            <p14:sldId id="277"/>
            <p14:sldId id="306"/>
            <p14:sldId id="308"/>
            <p14:sldId id="309"/>
            <p14:sldId id="307"/>
          </p14:sldIdLst>
        </p14:section>
        <p14:section name="Labor_09_SVM" id="{DCCC1FE2-17C6-48EF-A80E-9062E3BAE3F0}">
          <p14:sldIdLst>
            <p14:sldId id="278"/>
            <p14:sldId id="313"/>
            <p14:sldId id="310"/>
            <p14:sldId id="311"/>
            <p14:sldId id="312"/>
            <p14:sldId id="314"/>
          </p14:sldIdLst>
        </p14:section>
        <p14:section name="Labor_10_SpamEmail" id="{5DC57071-4742-4725-9B2E-978FF935BA47}">
          <p14:sldIdLst>
            <p14:sldId id="279"/>
            <p14:sldId id="315"/>
            <p14:sldId id="316"/>
            <p14:sldId id="317"/>
          </p14:sldIdLst>
        </p14:section>
        <p14:section name="Labor_11_KMeans" id="{3CC0EA40-CB19-462F-A13D-CE7B471582A9}">
          <p14:sldIdLst>
            <p14:sldId id="280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</p14:sldIdLst>
        </p14:section>
        <p14:section name="Labor_12_PCA" id="{038FA321-07B9-4907-82DE-A4C12657D60F}">
          <p14:sldIdLst>
            <p14:sldId id="281"/>
            <p14:sldId id="332"/>
            <p14:sldId id="333"/>
            <p14:sldId id="334"/>
            <p14:sldId id="335"/>
            <p14:sldId id="336"/>
            <p14:sldId id="337"/>
            <p14:sldId id="338"/>
            <p14:sldId id="341"/>
            <p14:sldId id="342"/>
            <p14:sldId id="343"/>
            <p14:sldId id="344"/>
            <p14:sldId id="339"/>
            <p14:sldId id="340"/>
          </p14:sldIdLst>
        </p14:section>
        <p14:section name="Labor_13_Anomaly_Detection" id="{B97D84C8-79C0-4CA1-9539-E5CE6FFB68FB}">
          <p14:sldIdLst>
            <p14:sldId id="282"/>
          </p14:sldIdLst>
        </p14:section>
        <p14:section name="Labor_14_Recommender_System" id="{94F29C60-E4EE-4BFF-B52A-B82049B8E91F}">
          <p14:sldIdLst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920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7517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5799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053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522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188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34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561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199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242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189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F6845D7-73C0-45F9-9EF7-D55BBE643FFB}" type="datetimeFigureOut">
              <a:rPr lang="en-GB" smtClean="0"/>
              <a:t>30/01/2020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3F5A99B-9863-448E-9D74-16A73A68C94F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12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4.png"/><Relationship Id="rId4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Labor_01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Linear Regression with one variable</a:t>
            </a:r>
          </a:p>
        </p:txBody>
      </p:sp>
    </p:spTree>
    <p:extLst>
      <p:ext uri="{BB962C8B-B14F-4D97-AF65-F5344CB8AC3E}">
        <p14:creationId xmlns:p14="http://schemas.microsoft.com/office/powerpoint/2010/main" val="3580096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059C5E-85F1-42F9-AF77-D4BAAA813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Reg. + Grad. Descent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A03DAD8-D890-4C1A-AB8A-CE8287338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674" y="1843185"/>
            <a:ext cx="3457575" cy="158115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84407E1-618E-4E0B-9D8C-80D3719D8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97" y="2081310"/>
            <a:ext cx="3190875" cy="1104900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AFDF1B9B-B850-4EEE-BD4B-E5F1032A4F5A}"/>
              </a:ext>
            </a:extLst>
          </p:cNvPr>
          <p:cNvSpPr/>
          <p:nvPr/>
        </p:nvSpPr>
        <p:spPr>
          <a:xfrm>
            <a:off x="1784412" y="2876364"/>
            <a:ext cx="1003176" cy="3098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7AB59641-45EA-46C3-8D87-59B61088EFF2}"/>
              </a:ext>
            </a:extLst>
          </p:cNvPr>
          <p:cNvSpPr/>
          <p:nvPr/>
        </p:nvSpPr>
        <p:spPr>
          <a:xfrm>
            <a:off x="9099612" y="2556769"/>
            <a:ext cx="870011" cy="3195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3F6532D6-99C6-446D-A337-81E677C085B8}"/>
              </a:ext>
            </a:extLst>
          </p:cNvPr>
          <p:cNvCxnSpPr/>
          <p:nvPr/>
        </p:nvCxnSpPr>
        <p:spPr>
          <a:xfrm>
            <a:off x="5521911" y="2876364"/>
            <a:ext cx="117185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Kép 14">
            <a:extLst>
              <a:ext uri="{FF2B5EF4-FFF2-40B4-BE49-F238E27FC236}">
                <a16:creationId xmlns:a16="http://schemas.microsoft.com/office/drawing/2014/main" id="{F7818382-FFB7-4C8F-B47E-5CADE344A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712" y="3530160"/>
            <a:ext cx="6057900" cy="666750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3CC393B1-7FEF-4F1B-BA3B-350462BA9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037" y="4249356"/>
            <a:ext cx="6191250" cy="704850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79B30F9E-F256-4ECE-B18E-2E640624BE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7042" y="5021931"/>
            <a:ext cx="6238875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268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9AEBBD-B70A-48F5-9A72-7B7A11E28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„Batch” Gradient Descent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7F4A6A-D8E2-4C11-AF33-75DF7A5E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86919"/>
          </a:xfrm>
        </p:spPr>
        <p:txBody>
          <a:bodyPr/>
          <a:lstStyle/>
          <a:p>
            <a:r>
              <a:rPr lang="en-US" dirty="0"/>
              <a:t>Each step of gradient descent uses all the training examples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AB127C0-75EB-4DEC-8D0B-20F9D8B4D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066" y="3018354"/>
            <a:ext cx="3267075" cy="138112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E1B46715-F7BE-4B3D-A757-57B802A7B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3156466"/>
            <a:ext cx="363855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20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Labor_02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Linear Regression with </a:t>
            </a:r>
            <a:r>
              <a:rPr lang="hu-HU" dirty="0" err="1"/>
              <a:t>multiple</a:t>
            </a:r>
            <a:r>
              <a:rPr lang="en-US" dirty="0"/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1903641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EA3A02-638F-421A-9EE2-4EE56727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A04EC30-810D-4713-8FAE-F6BB24E93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7" y="2081212"/>
            <a:ext cx="5762625" cy="2695575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0AD4F5B9-04C8-477C-B708-32D2438D1EFB}"/>
              </a:ext>
            </a:extLst>
          </p:cNvPr>
          <p:cNvSpPr txBox="1"/>
          <p:nvPr/>
        </p:nvSpPr>
        <p:spPr>
          <a:xfrm>
            <a:off x="8398275" y="3994952"/>
            <a:ext cx="2289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Additional</a:t>
            </a:r>
            <a:r>
              <a:rPr lang="hu-HU" dirty="0">
                <a:solidFill>
                  <a:srgbClr val="FF0000"/>
                </a:solidFill>
              </a:rPr>
              <a:t> X</a:t>
            </a:r>
            <a:r>
              <a:rPr lang="hu-HU" sz="1050" dirty="0">
                <a:solidFill>
                  <a:srgbClr val="FF0000"/>
                </a:solidFill>
              </a:rPr>
              <a:t>0</a:t>
            </a:r>
            <a:r>
              <a:rPr lang="hu-HU" dirty="0">
                <a:solidFill>
                  <a:srgbClr val="FF0000"/>
                </a:solidFill>
              </a:rPr>
              <a:t>=1 (BIAS)</a:t>
            </a:r>
          </a:p>
          <a:p>
            <a:pPr algn="ctr"/>
            <a:r>
              <a:rPr lang="hu-HU" dirty="0">
                <a:solidFill>
                  <a:srgbClr val="FF0000"/>
                </a:solidFill>
              </a:rPr>
              <a:t>X*W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638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9CFA7E-F1E3-4859-8AAC-5866136EC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B8CCCEB-45F6-4A13-88E8-9672EB352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592" y="2202899"/>
            <a:ext cx="7888564" cy="32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622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1F34B3-7ED0-4B77-8990-39F1E546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and </a:t>
            </a:r>
            <a:r>
              <a:rPr lang="en-US" dirty="0"/>
              <a:t>Grad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5924B455-0D27-44C3-A5F2-3B3B937C4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79" y="1896446"/>
            <a:ext cx="6762583" cy="136207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1BD8784-23D1-43AE-8B1F-F080A1BA8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3599480"/>
            <a:ext cx="5734050" cy="1400175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04640328-B7F9-4C44-B804-2B54B1EBF376}"/>
              </a:ext>
            </a:extLst>
          </p:cNvPr>
          <p:cNvSpPr txBox="1"/>
          <p:nvPr/>
        </p:nvSpPr>
        <p:spPr>
          <a:xfrm>
            <a:off x="6831329" y="4193250"/>
            <a:ext cx="1715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 j on features</a:t>
            </a:r>
          </a:p>
          <a:p>
            <a:r>
              <a:rPr lang="en-US" dirty="0">
                <a:solidFill>
                  <a:srgbClr val="FF0000"/>
                </a:solidFill>
              </a:rPr>
              <a:t>j=0…n</a:t>
            </a:r>
          </a:p>
        </p:txBody>
      </p:sp>
    </p:spTree>
    <p:extLst>
      <p:ext uri="{BB962C8B-B14F-4D97-AF65-F5344CB8AC3E}">
        <p14:creationId xmlns:p14="http://schemas.microsoft.com/office/powerpoint/2010/main" val="1592773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6DADDB-12CB-4F2D-AD77-4497FF2CE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Data preparation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2EDB2B8-06CA-4F4F-8595-6090A279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2666852" cy="4023360"/>
          </a:xfrm>
        </p:spPr>
        <p:txBody>
          <a:bodyPr/>
          <a:lstStyle/>
          <a:p>
            <a:r>
              <a:rPr lang="en-US" dirty="0"/>
              <a:t>Feature Scaling</a:t>
            </a:r>
          </a:p>
          <a:p>
            <a:r>
              <a:rPr lang="en-US" dirty="0"/>
              <a:t>Mean Normalization</a:t>
            </a:r>
          </a:p>
          <a:p>
            <a:r>
              <a:rPr lang="en-US" dirty="0">
                <a:solidFill>
                  <a:srgbClr val="FF0000"/>
                </a:solidFill>
              </a:rPr>
              <a:t>=&gt; Faster convergence</a:t>
            </a:r>
            <a:endParaRPr lang="hu-HU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hu-HU" dirty="0">
              <a:solidFill>
                <a:srgbClr val="FF0000"/>
              </a:solidFill>
            </a:endParaRPr>
          </a:p>
          <a:p>
            <a:r>
              <a:rPr lang="hu-HU" dirty="0">
                <a:solidFill>
                  <a:srgbClr val="FF0000"/>
                </a:solidFill>
              </a:rPr>
              <a:t>HINT: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6F257A9-9800-4ECA-B834-E0E253731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462" y="2028298"/>
            <a:ext cx="3677845" cy="1178184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9380D50-542D-4468-AAC0-356DEA4A3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580" y="4115753"/>
            <a:ext cx="8420100" cy="2009775"/>
          </a:xfrm>
          <a:prstGeom prst="rect">
            <a:avLst/>
          </a:prstGeom>
        </p:spPr>
      </p:pic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C5980024-82E8-4A7B-AE06-42285EFA7078}"/>
              </a:ext>
            </a:extLst>
          </p:cNvPr>
          <p:cNvCxnSpPr/>
          <p:nvPr/>
        </p:nvCxnSpPr>
        <p:spPr>
          <a:xfrm>
            <a:off x="1097280" y="3429000"/>
            <a:ext cx="100584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518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Labor_03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hu-HU" dirty="0"/>
              <a:t>ogistic Regression Linear 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209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B86F6B-EBDC-4D7B-B3ED-60C30CE1C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problem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5DF25746-E84D-45DD-95FA-2A1695B82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288" y="1876792"/>
            <a:ext cx="5778385" cy="3104415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4923A197-E7F7-4147-8AB7-97ACE40A0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24" y="2250198"/>
            <a:ext cx="1028700" cy="39052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45A38CCE-5F99-44A2-AE1E-2FF875028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0579" y="2250198"/>
            <a:ext cx="1466850" cy="60007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2B5CFD5E-9826-4253-BF58-090281F30B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98" y="3905249"/>
            <a:ext cx="3295650" cy="97155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D289491F-4E51-4E61-BDDD-A347813357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5324" y="5038241"/>
            <a:ext cx="1981200" cy="352425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9E7168A7-7180-4297-8979-A5A0733B75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5324" y="5650967"/>
            <a:ext cx="2800350" cy="504825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8CB663FE-0C04-459F-9E8F-837FF3CD19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6327" y="3310178"/>
            <a:ext cx="1228725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85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9BC218-A778-4031-A436-B296A18C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New </a:t>
            </a:r>
            <a:r>
              <a:rPr lang="en-US" dirty="0"/>
              <a:t>Model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19D4393-2199-4584-9AD8-A9378D65E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096" y="2085975"/>
            <a:ext cx="4929272" cy="181469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51F2061E-33D7-4AE6-A5E4-E24BBEB9F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248" y="2085975"/>
            <a:ext cx="4685432" cy="3118741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2622FF60-0F1E-4091-BF42-868C38331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096" y="5204716"/>
            <a:ext cx="4352925" cy="59055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1A6ACE6A-F2FD-453A-BCCC-5EA45A74A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8114" y="5267581"/>
            <a:ext cx="140970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2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67D601-3854-48B7-AC5F-A2F10D4C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36DB31-FDA6-431B-B444-FD9A15DC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521258"/>
            <a:ext cx="10058400" cy="3347836"/>
          </a:xfrm>
        </p:spPr>
        <p:txBody>
          <a:bodyPr>
            <a:normAutofit/>
          </a:bodyPr>
          <a:lstStyle/>
          <a:p>
            <a:r>
              <a:rPr lang="en-US" sz="4000" dirty="0"/>
              <a:t>„The field of study that gives computers the ability to learn without being explicitly programmed.”</a:t>
            </a:r>
          </a:p>
          <a:p>
            <a:pPr algn="r"/>
            <a:r>
              <a:rPr lang="hu-HU" sz="4000" dirty="0"/>
              <a:t>/Arthur Samuel/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012677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4B56777-1E1F-4A1B-B296-48AF870EE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linear boundary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ABD9651-263F-4AD2-BEB1-4F30B4221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306101"/>
            <a:ext cx="3731965" cy="306554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654E3F70-CAC5-4F17-B143-A68303BAB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444" y="2306101"/>
            <a:ext cx="2514600" cy="4191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CCEEAB93-3D23-4391-9270-90D2F2C0E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1444" y="2844336"/>
            <a:ext cx="1219200" cy="28575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32D75639-27F0-476B-A744-BDF6678DB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769" y="3296836"/>
            <a:ext cx="2847975" cy="29527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C1BA85BD-C000-4F69-B8A5-60555EB220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2794" y="3592111"/>
            <a:ext cx="1123950" cy="428625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4E030C26-7191-427F-B78D-1BF189ACFE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36630" y="2839573"/>
            <a:ext cx="115252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86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19396E-6BB6-4179-8990-8F5093C49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non linear boundary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C3256FE-0D47-4C0F-ADDF-1E31E102B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53616"/>
            <a:ext cx="3057525" cy="2867025"/>
          </a:xfr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DF802B4-7D97-4186-9E89-B54076E36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005" y="2372603"/>
            <a:ext cx="3733800" cy="39052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2A6A5D4-DF14-4EB6-9ABC-49A80F9DD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005" y="2984727"/>
            <a:ext cx="1438275" cy="37147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2655D64C-7433-4E4E-A33C-983FC10BC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8292" y="3680470"/>
            <a:ext cx="2847975" cy="2667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23CF2B6F-F5EE-4FCE-8D66-F70F33F46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3978" y="4152375"/>
            <a:ext cx="990600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443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FA918F5-69DE-4A81-A8C8-C952CEC18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en-US" dirty="0"/>
              <a:t>function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0544FFF-7F60-4A7D-BD75-4B3E2EDAF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881" y="2186772"/>
            <a:ext cx="3105150" cy="93345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F871A6C-DE80-47E6-A7ED-968AA209A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855" y="3607252"/>
            <a:ext cx="7715250" cy="2333625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B2E340ED-CB12-405B-9C83-6C5E58BEB7FE}"/>
              </a:ext>
            </a:extLst>
          </p:cNvPr>
          <p:cNvSpPr/>
          <p:nvPr/>
        </p:nvSpPr>
        <p:spPr>
          <a:xfrm>
            <a:off x="8237245" y="2186772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hu-HU" sz="5400" b="1" cap="none" spc="0" dirty="0">
                <a:ln/>
                <a:solidFill>
                  <a:schemeClr val="accent3"/>
                </a:solidFill>
                <a:effectLst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4415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4E3A36-0D35-467F-89A4-E44329A4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en-US" dirty="0"/>
              <a:t>function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8C90A64-594E-43B1-A22C-4FB74D780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730" y="2347671"/>
            <a:ext cx="3409950" cy="334327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C5EAFD9-56E1-400A-B2E7-255D70F10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506" y="2295525"/>
            <a:ext cx="4781550" cy="11334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0A6DD95-3A52-40BB-8689-8DBACFF0F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6981" y="4082416"/>
            <a:ext cx="4791075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86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F8A994-E8A8-4486-B2B9-2D8FFA79A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</a:t>
            </a:r>
            <a:r>
              <a:rPr lang="hu-HU" dirty="0"/>
              <a:t> </a:t>
            </a:r>
            <a:r>
              <a:rPr lang="en-US" dirty="0"/>
              <a:t>Descent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DAC2EC9-23BE-4282-B543-7BE734446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799" y="1864007"/>
            <a:ext cx="4800600" cy="83820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3B82B6DE-FC7D-467B-84E5-DBB7C02AD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799" y="2795587"/>
            <a:ext cx="3238500" cy="126682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FE9B4903-7F63-48D2-9FE9-A2F09B50C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4155792"/>
            <a:ext cx="3133725" cy="752475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18D6975-A153-4184-8FD3-0730105B472C}"/>
              </a:ext>
            </a:extLst>
          </p:cNvPr>
          <p:cNvSpPr txBox="1"/>
          <p:nvPr/>
        </p:nvSpPr>
        <p:spPr>
          <a:xfrm>
            <a:off x="1097280" y="5402906"/>
            <a:ext cx="4533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Algorithm looks identical to linear regression</a:t>
            </a:r>
            <a:r>
              <a:rPr lang="hu-HU" dirty="0">
                <a:solidFill>
                  <a:srgbClr val="FF0000"/>
                </a:solidFill>
              </a:rPr>
              <a:t>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4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Labor_04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hu-HU" dirty="0"/>
              <a:t>ogistic Regression non Linear 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841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D959A0-07CD-437F-B7F4-761F54320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Non </a:t>
            </a:r>
            <a:r>
              <a:rPr lang="en-US" dirty="0"/>
              <a:t>Linear</a:t>
            </a:r>
            <a:r>
              <a:rPr lang="hu-HU" dirty="0"/>
              <a:t> </a:t>
            </a:r>
            <a:r>
              <a:rPr lang="en-US" dirty="0"/>
              <a:t>Boundary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7B1783-8557-4A92-9D8E-2B0C3AA64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978286"/>
            <a:ext cx="510540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343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D3EC7E6-9C21-4B7D-B8FE-7ABAB6957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Polynomial features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FBB9E1BA-3E5E-450E-96F9-E75FB7D86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204251"/>
            <a:ext cx="3752850" cy="32385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F7C60A16-E095-469B-9A92-2B8F421B2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805" y="2528101"/>
            <a:ext cx="10048875" cy="233362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D2B6BB6A-685E-40EA-AA04-6FB14F463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0540" y="4861726"/>
            <a:ext cx="1190625" cy="80962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562D02C-9D5E-4316-B739-DD3322A7D5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599" y="4890301"/>
            <a:ext cx="1562100" cy="59055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1F5558FD-75B0-44C5-850C-15260684AC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7167" y="4861726"/>
            <a:ext cx="264795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165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72CF1A-9454-4BCA-9AF1-5980CF0FB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vs Variance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374D27-5C4E-482F-B852-7CDB97CF7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069" y="1968576"/>
            <a:ext cx="517207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78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3D26FC-2690-4BE8-A649-26124CBB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49D55-883C-43DB-B9C6-E42772F05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667504" cy="4023360"/>
          </a:xfrm>
        </p:spPr>
        <p:txBody>
          <a:bodyPr/>
          <a:lstStyle/>
          <a:p>
            <a:r>
              <a:rPr lang="en-US" dirty="0"/>
              <a:t>- Not enough feature: underfit</a:t>
            </a:r>
          </a:p>
          <a:p>
            <a:r>
              <a:rPr lang="en-US" dirty="0"/>
              <a:t>- Too many features: overfit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Reduce number of features</a:t>
            </a:r>
          </a:p>
          <a:p>
            <a:pPr lvl="2"/>
            <a:r>
              <a:rPr lang="en-US" dirty="0"/>
              <a:t>Manually</a:t>
            </a:r>
          </a:p>
          <a:p>
            <a:pPr lvl="2"/>
            <a:r>
              <a:rPr lang="en-US" dirty="0"/>
              <a:t>Model selection</a:t>
            </a:r>
          </a:p>
          <a:p>
            <a:pPr lvl="1"/>
            <a:r>
              <a:rPr lang="en-US" dirty="0"/>
              <a:t>Regularization</a:t>
            </a:r>
          </a:p>
          <a:p>
            <a:pPr lvl="2"/>
            <a:r>
              <a:rPr lang="en-US" dirty="0"/>
              <a:t>Keep all the features, but reduce magnitude/value of weight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EFD45C95-0F8D-4A96-92DB-1552006EAE07}"/>
              </a:ext>
            </a:extLst>
          </p:cNvPr>
          <p:cNvSpPr txBox="1"/>
          <p:nvPr/>
        </p:nvSpPr>
        <p:spPr>
          <a:xfrm>
            <a:off x="7537142" y="3059668"/>
            <a:ext cx="300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</a:rPr>
              <a:t>DO NOT PENALIZE THE BIAS!!!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973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F1D9E4-FD3B-4571-A994-7ED3B5AD5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Main </a:t>
            </a:r>
            <a:r>
              <a:rPr lang="en-US" dirty="0"/>
              <a:t>categories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E73E664-181C-4D07-8AFD-990BBC0E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89197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Supervised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Unsupervised learning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Regression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Classification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A6F60BE-F8A4-40B2-BBC0-D013C56C6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816" y="2219881"/>
            <a:ext cx="3171772" cy="272088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6AEBE02-32B0-4C21-9373-F4ACC13D6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250" y="2147030"/>
            <a:ext cx="3171772" cy="286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974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A68669-110D-4B63-9E89-8A478D58B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CEF8EC0-08A4-407D-AAC5-DD4C0EE03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1308" y="2012048"/>
            <a:ext cx="5889383" cy="145075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5A12F7AA-455A-48BF-99A5-490CB30E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462805"/>
            <a:ext cx="34671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975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8CA6C3-4833-4D26-B439-3BADC6471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Regularized Logistic Regression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C3A6549-A262-41A9-B11E-8FD618313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117231"/>
            <a:ext cx="4305300" cy="17430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378EC73-1346-442E-9D8B-8F0D4169A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879106"/>
            <a:ext cx="2657475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29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C2CB02-E51F-4B2A-96A8-E3D9CEC59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and derivative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DF6CA0E-A8B9-4906-ABDC-13BB137B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23277"/>
            <a:ext cx="5553075" cy="6858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1627FC4F-0E40-460F-92F1-7B428CE0A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994994"/>
            <a:ext cx="3305175" cy="6096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637B35B8-C048-4529-A059-00BA1BC2F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605" y="2566369"/>
            <a:ext cx="3267075" cy="1466850"/>
          </a:xfrm>
          <a:prstGeom prst="rect">
            <a:avLst/>
          </a:prstGeom>
        </p:spPr>
      </p:pic>
      <p:sp>
        <p:nvSpPr>
          <p:cNvPr id="8" name="Nyíl: jobbra mutató 7">
            <a:extLst>
              <a:ext uri="{FF2B5EF4-FFF2-40B4-BE49-F238E27FC236}">
                <a16:creationId xmlns:a16="http://schemas.microsoft.com/office/drawing/2014/main" id="{B7C07988-95E0-4C36-BC99-4B627097E1EC}"/>
              </a:ext>
            </a:extLst>
          </p:cNvPr>
          <p:cNvSpPr/>
          <p:nvPr/>
        </p:nvSpPr>
        <p:spPr>
          <a:xfrm>
            <a:off x="6223246" y="3167109"/>
            <a:ext cx="1384917" cy="523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56F8B897-279E-4CFF-8C66-055110240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252" y="3747469"/>
            <a:ext cx="3562350" cy="571500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1CB425E6-3719-47AB-BFB2-3EB4973C25D7}"/>
              </a:ext>
            </a:extLst>
          </p:cNvPr>
          <p:cNvSpPr txBox="1"/>
          <p:nvPr/>
        </p:nvSpPr>
        <p:spPr>
          <a:xfrm>
            <a:off x="7999400" y="2219019"/>
            <a:ext cx="187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Gradient</a:t>
            </a:r>
            <a:r>
              <a:rPr lang="hu-HU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Descent</a:t>
            </a:r>
            <a:r>
              <a:rPr lang="hu-HU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63FD194-7AB3-4BA8-8B57-DF2EBB84E6DA}"/>
              </a:ext>
            </a:extLst>
          </p:cNvPr>
          <p:cNvSpPr txBox="1"/>
          <p:nvPr/>
        </p:nvSpPr>
        <p:spPr>
          <a:xfrm>
            <a:off x="1163252" y="5533362"/>
            <a:ext cx="999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dirty="0" err="1">
                <a:solidFill>
                  <a:srgbClr val="FF0000"/>
                </a:solidFill>
              </a:rPr>
              <a:t>Zipped</a:t>
            </a:r>
            <a:r>
              <a:rPr lang="hu-HU" sz="3200" dirty="0">
                <a:solidFill>
                  <a:srgbClr val="FF0000"/>
                </a:solidFill>
              </a:rPr>
              <a:t> in: </a:t>
            </a:r>
            <a:r>
              <a:rPr lang="hu-HU" sz="3200" dirty="0" err="1">
                <a:solidFill>
                  <a:srgbClr val="FF0000"/>
                </a:solidFill>
              </a:rPr>
              <a:t>fmincg</a:t>
            </a:r>
            <a:r>
              <a:rPr lang="hu-HU" sz="3200" dirty="0">
                <a:solidFill>
                  <a:srgbClr val="FF0000"/>
                </a:solidFill>
              </a:rPr>
              <a:t>() </a:t>
            </a:r>
            <a:r>
              <a:rPr lang="hu-HU" sz="3200" dirty="0" err="1">
                <a:solidFill>
                  <a:srgbClr val="FF0000"/>
                </a:solidFill>
              </a:rPr>
              <a:t>or</a:t>
            </a:r>
            <a:r>
              <a:rPr lang="hu-HU" sz="3200" dirty="0">
                <a:solidFill>
                  <a:srgbClr val="FF0000"/>
                </a:solidFill>
              </a:rPr>
              <a:t> </a:t>
            </a:r>
            <a:r>
              <a:rPr lang="hu-HU" sz="3200" dirty="0" err="1">
                <a:solidFill>
                  <a:srgbClr val="FF0000"/>
                </a:solidFill>
              </a:rPr>
              <a:t>fminunc</a:t>
            </a:r>
            <a:r>
              <a:rPr lang="hu-HU" sz="3200" dirty="0">
                <a:solidFill>
                  <a:srgbClr val="FF0000"/>
                </a:solidFill>
              </a:rPr>
              <a:t>() </a:t>
            </a:r>
            <a:r>
              <a:rPr lang="hu-HU" sz="3200" dirty="0" err="1">
                <a:solidFill>
                  <a:srgbClr val="FF0000"/>
                </a:solidFill>
              </a:rPr>
              <a:t>function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65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Labor_05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Multi Class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657976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B88663-6351-4C52-B02D-5DF725DF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 All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200665D-DE30-4D15-8540-FD23E4B829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908" y="1846263"/>
            <a:ext cx="6466510" cy="4022725"/>
          </a:xfrm>
        </p:spPr>
      </p:pic>
    </p:spTree>
    <p:extLst>
      <p:ext uri="{BB962C8B-B14F-4D97-AF65-F5344CB8AC3E}">
        <p14:creationId xmlns:p14="http://schemas.microsoft.com/office/powerpoint/2010/main" val="4052959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Labor_06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Neural Networks Basics</a:t>
            </a:r>
          </a:p>
        </p:txBody>
      </p:sp>
    </p:spTree>
    <p:extLst>
      <p:ext uri="{BB962C8B-B14F-4D97-AF65-F5344CB8AC3E}">
        <p14:creationId xmlns:p14="http://schemas.microsoft.com/office/powerpoint/2010/main" val="18441772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71B615-D73C-4955-B3ED-323CBA13B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Model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11AE0F0A-A235-468D-AB25-7E03BDBA2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2588" y="1828507"/>
            <a:ext cx="464682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3269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Labor_07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Neural Network Train</a:t>
            </a:r>
          </a:p>
        </p:txBody>
      </p:sp>
    </p:spTree>
    <p:extLst>
      <p:ext uri="{BB962C8B-B14F-4D97-AF65-F5344CB8AC3E}">
        <p14:creationId xmlns:p14="http://schemas.microsoft.com/office/powerpoint/2010/main" val="26526750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675C1C-4E65-43FC-8D2A-5D43154BA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Neuron</a:t>
            </a:r>
            <a:endParaRPr lang="en-US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29DF302C-13C3-42D0-9940-3F7348A0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6818" y="1905535"/>
            <a:ext cx="5278862" cy="22904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2AC0EB2-5180-4E85-9E02-EEA4F8460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3671931"/>
            <a:ext cx="4876770" cy="2290489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6EC56FF-3E49-49D8-A269-8D82EC7E4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0827" y="5359431"/>
            <a:ext cx="1209675" cy="66675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6FE47225-AB67-4F16-AC36-87EA5D3679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0500" y="5454681"/>
            <a:ext cx="866775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17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2F014A-74EE-4592-B24F-93E638A7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</a:t>
            </a:r>
            <a:r>
              <a:rPr lang="hu-HU" dirty="0"/>
              <a:t>Network: </a:t>
            </a:r>
            <a:r>
              <a:rPr lang="hu-HU" dirty="0" err="1"/>
              <a:t>Forward</a:t>
            </a:r>
            <a:r>
              <a:rPr lang="hu-HU" dirty="0"/>
              <a:t> </a:t>
            </a:r>
            <a:r>
              <a:rPr lang="hu-HU" dirty="0" err="1"/>
              <a:t>Step</a:t>
            </a:r>
            <a:endParaRPr lang="en-US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978B421-EAE8-4789-97D1-3ED577426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428" y="1897140"/>
            <a:ext cx="4286250" cy="3352800"/>
          </a:xfr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B693B7D-AB89-41A4-AF1D-1C11C14ED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010" y="2430214"/>
            <a:ext cx="1085850" cy="52387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4FECCC5-C337-4EF4-9D54-53D9C2D0E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8010" y="2934624"/>
            <a:ext cx="2409825" cy="49530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96458218-51E5-471C-A5D0-4FBB049E16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7050" y="3520459"/>
            <a:ext cx="1343025" cy="371475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2FD867B7-4B0F-433D-B0C6-246EF5A787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8010" y="3996294"/>
            <a:ext cx="2238375" cy="4191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42854087-397A-437B-A94E-73565A53AC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78010" y="5394045"/>
            <a:ext cx="1590675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58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793C00-DCAE-4425-93F6-076219BEA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D9E9BB3-E1B3-42EC-84F5-22ACF2819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845734"/>
            <a:ext cx="4944092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One variable linear regression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You have data for profits and populations from different cities. You would like to use this data to help you select which city to expand your food truck company.</a:t>
            </a:r>
          </a:p>
          <a:p>
            <a:pPr lvl="1"/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C62B1F4-59E8-45A6-B14E-A780305A2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095" y="1845734"/>
            <a:ext cx="4944091" cy="391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3897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2F014A-74EE-4592-B24F-93E638A7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</a:t>
            </a:r>
            <a:r>
              <a:rPr lang="hu-HU" dirty="0"/>
              <a:t>Network: </a:t>
            </a:r>
            <a:r>
              <a:rPr lang="en-US" dirty="0"/>
              <a:t>Cost function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978B421-EAE8-4789-97D1-3ED577426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430" y="1977039"/>
            <a:ext cx="4286250" cy="3352800"/>
          </a:xfr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038639FC-19B9-4B21-995A-2993C0F82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942" y="2034189"/>
            <a:ext cx="283845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1247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E40E9E-56BE-4015-A117-42667432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Sigmoid and Derivate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9F4A81A-75F1-45FC-855F-01EFBE2C0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86531"/>
            <a:ext cx="4025651" cy="3134110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FCC8AD5F-BB01-4D63-BA86-E0CC70491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418" y="2228295"/>
            <a:ext cx="5557295" cy="320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1874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2F014A-74EE-4592-B24F-93E638A7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</a:t>
            </a:r>
            <a:r>
              <a:rPr lang="hu-HU" dirty="0"/>
              <a:t>Network: </a:t>
            </a:r>
            <a:r>
              <a:rPr lang="en-US" dirty="0"/>
              <a:t>Back Propagation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978B421-EAE8-4789-97D1-3ED577426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430" y="1977039"/>
            <a:ext cx="4286250" cy="3352800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D7980DD-7EFB-4048-A820-0A70CD188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127" y="2166937"/>
            <a:ext cx="3800475" cy="252412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2739739F-E91E-4C17-94F0-30C7B13B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057" y="5120639"/>
            <a:ext cx="350520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452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2F014A-74EE-4592-B24F-93E638A7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</a:t>
            </a:r>
            <a:r>
              <a:rPr lang="hu-HU" dirty="0"/>
              <a:t>Network: Training</a:t>
            </a:r>
            <a:endParaRPr lang="en-US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978B421-EAE8-4789-97D1-3ED577426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430" y="1906017"/>
            <a:ext cx="4286250" cy="335280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09E5A1CC-0E2D-4C71-8DBD-6744424AB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197" y="2215301"/>
            <a:ext cx="324802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621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Labor_08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</p:spTree>
    <p:extLst>
      <p:ext uri="{BB962C8B-B14F-4D97-AF65-F5344CB8AC3E}">
        <p14:creationId xmlns:p14="http://schemas.microsoft.com/office/powerpoint/2010/main" val="7330288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ADCD5E-EBB6-4528-84D5-21650F676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8887CF-E7A4-49BE-A23F-64A892F08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Rewrite code from previous lessons</a:t>
            </a:r>
          </a:p>
          <a:p>
            <a:r>
              <a:rPr lang="en-US" dirty="0"/>
              <a:t>Test different cases (learning rate, </a:t>
            </a:r>
            <a:r>
              <a:rPr lang="en-US" dirty="0" err="1"/>
              <a:t>regularisation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242228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30E0B4-7099-4391-89D2-22B8BFBAD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High Bias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9F4A273-3F58-4D62-91C4-9F74C66F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255684"/>
            <a:ext cx="10058400" cy="909142"/>
          </a:xfrm>
        </p:spPr>
        <p:txBody>
          <a:bodyPr>
            <a:normAutofit/>
          </a:bodyPr>
          <a:lstStyle/>
          <a:p>
            <a:r>
              <a:rPr lang="en-US" dirty="0"/>
              <a:t>Even training error is unacceptably high</a:t>
            </a:r>
          </a:p>
          <a:p>
            <a:r>
              <a:rPr lang="en-US" dirty="0"/>
              <a:t>Small gap between training and test error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2DCF7DB-C272-4474-8575-55B754DFD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21" y="1774231"/>
            <a:ext cx="7077075" cy="340995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CB551F4-79C0-46A9-B484-5682E18FE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268" y="1808863"/>
            <a:ext cx="1771412" cy="12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691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F4354E-960B-44A5-8265-F956182B6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High Variance</a:t>
            </a:r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199645D-17E9-4155-A0F2-96B552185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522" y="1778494"/>
            <a:ext cx="5973711" cy="3259848"/>
          </a:xfrm>
          <a:prstGeom prst="rect">
            <a:avLst/>
          </a:prstGeom>
        </p:spPr>
      </p:pic>
      <p:sp>
        <p:nvSpPr>
          <p:cNvPr id="5" name="Tartalom helye 2">
            <a:extLst>
              <a:ext uri="{FF2B5EF4-FFF2-40B4-BE49-F238E27FC236}">
                <a16:creationId xmlns:a16="http://schemas.microsoft.com/office/drawing/2014/main" id="{D62B7EF5-452A-4DE6-8F30-993EA337D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255684"/>
            <a:ext cx="10058400" cy="909142"/>
          </a:xfrm>
        </p:spPr>
        <p:txBody>
          <a:bodyPr>
            <a:normAutofit/>
          </a:bodyPr>
          <a:lstStyle/>
          <a:p>
            <a:r>
              <a:rPr lang="en-US" dirty="0"/>
              <a:t>Even training error is</a:t>
            </a:r>
            <a:r>
              <a:rPr lang="hu-HU" dirty="0"/>
              <a:t> </a:t>
            </a:r>
            <a:r>
              <a:rPr lang="en-US" dirty="0"/>
              <a:t>small</a:t>
            </a:r>
          </a:p>
          <a:p>
            <a:r>
              <a:rPr lang="en-US" dirty="0"/>
              <a:t>Huge gap between training and test error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9657544-AAD8-4694-9DEA-1CE03E04D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8842" y="1954702"/>
            <a:ext cx="1916837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997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9A5485-1015-498C-AF90-E61BBC5B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34AF1B4-D55F-412F-81CA-DBC1DF207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 Try getting more training example – </a:t>
            </a:r>
            <a:r>
              <a:rPr lang="hu-HU" dirty="0">
                <a:solidFill>
                  <a:schemeClr val="accent2">
                    <a:lumMod val="75000"/>
                  </a:schemeClr>
                </a:solidFill>
              </a:rPr>
              <a:t>fixes high variance</a:t>
            </a:r>
          </a:p>
          <a:p>
            <a:r>
              <a:rPr lang="hu-HU" dirty="0"/>
              <a:t>- Try smaller sets of features – </a:t>
            </a:r>
            <a:r>
              <a:rPr lang="hu-HU" dirty="0">
                <a:solidFill>
                  <a:schemeClr val="accent2">
                    <a:lumMod val="75000"/>
                  </a:schemeClr>
                </a:solidFill>
              </a:rPr>
              <a:t>fixes high variance</a:t>
            </a:r>
          </a:p>
          <a:p>
            <a:r>
              <a:rPr lang="hu-HU" dirty="0"/>
              <a:t>- Try getting additional features – </a:t>
            </a:r>
            <a:r>
              <a:rPr lang="hu-HU" dirty="0">
                <a:solidFill>
                  <a:srgbClr val="465927"/>
                </a:solidFill>
              </a:rPr>
              <a:t>fixes high bias</a:t>
            </a:r>
          </a:p>
          <a:p>
            <a:r>
              <a:rPr lang="hu-HU" dirty="0"/>
              <a:t>- Try additional polynomial features (x^2, x1x2…) – </a:t>
            </a:r>
            <a:r>
              <a:rPr lang="hu-HU" dirty="0">
                <a:solidFill>
                  <a:srgbClr val="465927"/>
                </a:solidFill>
              </a:rPr>
              <a:t>fixes high bias</a:t>
            </a:r>
          </a:p>
          <a:p>
            <a:r>
              <a:rPr lang="hu-HU" dirty="0"/>
              <a:t>- Try decrease </a:t>
            </a:r>
            <a:r>
              <a:rPr lang="el-GR" dirty="0"/>
              <a:t>λ</a:t>
            </a:r>
            <a:r>
              <a:rPr lang="hu-HU" dirty="0"/>
              <a:t> – </a:t>
            </a:r>
            <a:r>
              <a:rPr lang="hu-HU" dirty="0">
                <a:solidFill>
                  <a:srgbClr val="465927"/>
                </a:solidFill>
              </a:rPr>
              <a:t>fixes high bias</a:t>
            </a:r>
          </a:p>
          <a:p>
            <a:r>
              <a:rPr lang="hu-HU" dirty="0"/>
              <a:t>- Try increase </a:t>
            </a:r>
            <a:r>
              <a:rPr lang="el-GR" dirty="0"/>
              <a:t>λ</a:t>
            </a:r>
            <a:r>
              <a:rPr lang="hu-HU" dirty="0"/>
              <a:t> – </a:t>
            </a:r>
            <a:r>
              <a:rPr lang="hu-HU" dirty="0">
                <a:solidFill>
                  <a:schemeClr val="accent2">
                    <a:lumMod val="75000"/>
                  </a:schemeClr>
                </a:solidFill>
              </a:rPr>
              <a:t>fixes high variance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81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Labor_09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</p:spTree>
    <p:extLst>
      <p:ext uri="{BB962C8B-B14F-4D97-AF65-F5344CB8AC3E}">
        <p14:creationId xmlns:p14="http://schemas.microsoft.com/office/powerpoint/2010/main" val="361234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CD07EB-EE72-49B7-8146-86704A154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6C0B05-4B2A-44AE-B3E3-D852381D0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655450" cy="4023360"/>
          </a:xfrm>
        </p:spPr>
        <p:txBody>
          <a:bodyPr/>
          <a:lstStyle/>
          <a:p>
            <a:r>
              <a:rPr lang="en-US" dirty="0"/>
              <a:t>Repre</a:t>
            </a:r>
            <a:r>
              <a:rPr lang="hu-HU" dirty="0"/>
              <a:t>s</a:t>
            </a:r>
            <a:r>
              <a:rPr lang="en-US" dirty="0"/>
              <a:t>entation of h: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FD678D6-6559-4574-8FAD-8FF69EE72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469" y="2126202"/>
            <a:ext cx="5048250" cy="3609975"/>
          </a:xfrm>
          <a:prstGeom prst="rect">
            <a:avLst/>
          </a:prstGeom>
        </p:spPr>
      </p:pic>
      <p:sp>
        <p:nvSpPr>
          <p:cNvPr id="5" name="Téglalap 4">
            <a:extLst>
              <a:ext uri="{FF2B5EF4-FFF2-40B4-BE49-F238E27FC236}">
                <a16:creationId xmlns:a16="http://schemas.microsoft.com/office/drawing/2014/main" id="{FF0564E9-D587-42C3-A0A5-D466C2A3EFF6}"/>
              </a:ext>
            </a:extLst>
          </p:cNvPr>
          <p:cNvSpPr/>
          <p:nvPr/>
        </p:nvSpPr>
        <p:spPr>
          <a:xfrm>
            <a:off x="5888856" y="4725945"/>
            <a:ext cx="1100832" cy="9410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Size of City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AA804595-1F47-43BD-BC7B-C83A2CC22A3D}"/>
              </a:ext>
            </a:extLst>
          </p:cNvPr>
          <p:cNvSpPr/>
          <p:nvPr/>
        </p:nvSpPr>
        <p:spPr>
          <a:xfrm>
            <a:off x="9651506" y="4769807"/>
            <a:ext cx="1443213" cy="9410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66C84EF-4E0C-4ACE-A92A-B8EE4A8ABF4C}"/>
              </a:ext>
            </a:extLst>
          </p:cNvPr>
          <p:cNvSpPr/>
          <p:nvPr/>
        </p:nvSpPr>
        <p:spPr>
          <a:xfrm>
            <a:off x="6046469" y="5619565"/>
            <a:ext cx="4828677" cy="417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C1F3D744-C3D5-4C8E-8973-9890889584FD}"/>
              </a:ext>
            </a:extLst>
          </p:cNvPr>
          <p:cNvSpPr/>
          <p:nvPr/>
        </p:nvSpPr>
        <p:spPr>
          <a:xfrm>
            <a:off x="9691009" y="4724170"/>
            <a:ext cx="1341749" cy="9410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Estimated profit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D512D5A-3049-4F37-BBC5-30CCDD3C9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007" y="2252079"/>
            <a:ext cx="227647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301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C0F216-DD76-43BC-83AE-B985836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SVM idea</a:t>
            </a:r>
            <a:endParaRPr lang="en-US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49354C2-7999-4B72-A52D-513BF43C6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07" y="1846263"/>
            <a:ext cx="4139911" cy="4022725"/>
          </a:xfrm>
        </p:spPr>
      </p:pic>
    </p:spTree>
    <p:extLst>
      <p:ext uri="{BB962C8B-B14F-4D97-AF65-F5344CB8AC3E}">
        <p14:creationId xmlns:p14="http://schemas.microsoft.com/office/powerpoint/2010/main" val="41155410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4CD4E8-175A-49DF-92E0-2017B6329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3AD8821D-008B-4CF1-9C28-AFACEED21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549" y="1993649"/>
            <a:ext cx="4211031" cy="2802965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0F35D2A-9D21-48C5-BD1E-3D4DC5761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004" y="2061196"/>
            <a:ext cx="1485900" cy="144780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2253A4ED-043D-4B28-9FDB-F51BF3CFC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2005" y="2494583"/>
            <a:ext cx="1152525" cy="581025"/>
          </a:xfrm>
          <a:prstGeom prst="rect">
            <a:avLst/>
          </a:prstGeom>
        </p:spPr>
      </p:pic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9E14E4D3-36E6-48D6-9006-44C4B9164959}"/>
              </a:ext>
            </a:extLst>
          </p:cNvPr>
          <p:cNvCxnSpPr/>
          <p:nvPr/>
        </p:nvCxnSpPr>
        <p:spPr>
          <a:xfrm flipV="1">
            <a:off x="9022080" y="2061196"/>
            <a:ext cx="0" cy="2449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3427C314-EA8F-4D1D-990C-4F99E46C3EA6}"/>
              </a:ext>
            </a:extLst>
          </p:cNvPr>
          <p:cNvCxnSpPr/>
          <p:nvPr/>
        </p:nvCxnSpPr>
        <p:spPr>
          <a:xfrm flipV="1">
            <a:off x="9637776" y="2061196"/>
            <a:ext cx="0" cy="2449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Kép 12">
            <a:extLst>
              <a:ext uri="{FF2B5EF4-FFF2-40B4-BE49-F238E27FC236}">
                <a16:creationId xmlns:a16="http://schemas.microsoft.com/office/drawing/2014/main" id="{FFD6630A-C5E7-445A-8E87-0D0D54333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073" y="4272739"/>
            <a:ext cx="316230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9879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FD0EA0-4435-4F88-AF6A-69D0AF68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en-US" dirty="0"/>
              <a:t>function</a:t>
            </a:r>
            <a:r>
              <a:rPr lang="hu-HU" dirty="0"/>
              <a:t> –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E55909A-3E45-48D5-8A63-53513457D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485" y="2042170"/>
            <a:ext cx="3514725" cy="92392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D59B61A2-5E3F-4E91-A78E-E20C8092C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270" y="3270906"/>
            <a:ext cx="7119460" cy="294338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CA4BB07B-6E84-4CFC-B8E4-CC8BCA44E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495" y="2199332"/>
            <a:ext cx="2562225" cy="6096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365B87BC-FBB7-470F-8AB0-7951A1E2E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9260" y="3077549"/>
            <a:ext cx="742950" cy="30480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F2246C0E-E0B9-478A-A0F8-C98B5356F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5419" y="3077549"/>
            <a:ext cx="7143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83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736D9-567E-43CF-BF74-A3880864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en-US" dirty="0"/>
              <a:t>Function</a:t>
            </a:r>
            <a:r>
              <a:rPr lang="hu-HU" dirty="0"/>
              <a:t> - SVM</a:t>
            </a:r>
            <a:endParaRPr lang="en-US" dirty="0"/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606AAEAB-C28B-4061-AE65-DDB44B16F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18200"/>
            <a:ext cx="5419725" cy="65722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1E29E5D1-21A4-421C-B34F-39948A045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529" y="2556265"/>
            <a:ext cx="5229225" cy="62865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4400C2B2-34C0-4CEF-AA41-AE657FDDC5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857" y="3429000"/>
            <a:ext cx="5366285" cy="242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4416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030224-868D-41C5-B3BB-AEFFEC633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Gaussian Kernel</a:t>
            </a:r>
            <a:endParaRPr lang="en-US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DB016D5-5F67-4039-9A90-EB7EC01F6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2230" y="1995949"/>
            <a:ext cx="7048500" cy="161925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EBB1876-C1B5-4925-8280-484008C3B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42" y="3429000"/>
            <a:ext cx="3620115" cy="273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275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Labor_10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Spam email </a:t>
            </a: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702952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5547DE-6246-4132-8171-43339EF37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processEmail.m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7C8EC1-B6FD-4F62-AD28-DA0E59B46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 </a:t>
            </a:r>
            <a:r>
              <a:rPr lang="hu-HU" dirty="0" err="1"/>
              <a:t>Lower-casing</a:t>
            </a:r>
            <a:endParaRPr lang="hu-HU" dirty="0"/>
          </a:p>
          <a:p>
            <a:r>
              <a:rPr lang="hu-HU" dirty="0"/>
              <a:t>- </a:t>
            </a:r>
            <a:r>
              <a:rPr lang="hu-HU" dirty="0" err="1"/>
              <a:t>Stripping</a:t>
            </a:r>
            <a:r>
              <a:rPr lang="hu-HU" dirty="0"/>
              <a:t> HTML</a:t>
            </a:r>
          </a:p>
          <a:p>
            <a:r>
              <a:rPr lang="hu-HU" dirty="0"/>
              <a:t>- </a:t>
            </a:r>
            <a:r>
              <a:rPr lang="hu-HU" dirty="0" err="1"/>
              <a:t>Normalizing</a:t>
            </a:r>
            <a:r>
              <a:rPr lang="hu-HU" dirty="0"/>
              <a:t> </a:t>
            </a:r>
            <a:r>
              <a:rPr lang="hu-HU" dirty="0" err="1"/>
              <a:t>URLs</a:t>
            </a:r>
            <a:endParaRPr lang="hu-HU" dirty="0"/>
          </a:p>
          <a:p>
            <a:r>
              <a:rPr lang="hu-HU" dirty="0"/>
              <a:t>- </a:t>
            </a:r>
            <a:r>
              <a:rPr lang="hu-HU" dirty="0" err="1"/>
              <a:t>Normalizing</a:t>
            </a:r>
            <a:r>
              <a:rPr lang="hu-HU" dirty="0"/>
              <a:t> Email </a:t>
            </a:r>
            <a:r>
              <a:rPr lang="hu-HU" dirty="0" err="1"/>
              <a:t>Addresses</a:t>
            </a:r>
            <a:endParaRPr lang="hu-HU" dirty="0"/>
          </a:p>
          <a:p>
            <a:r>
              <a:rPr lang="hu-HU" dirty="0"/>
              <a:t>- </a:t>
            </a:r>
            <a:r>
              <a:rPr lang="hu-HU" dirty="0" err="1"/>
              <a:t>Nurmalizing</a:t>
            </a:r>
            <a:r>
              <a:rPr lang="hu-HU" dirty="0"/>
              <a:t> </a:t>
            </a:r>
            <a:r>
              <a:rPr lang="hu-HU" dirty="0" err="1"/>
              <a:t>Numbers</a:t>
            </a:r>
            <a:endParaRPr lang="hu-HU" dirty="0"/>
          </a:p>
          <a:p>
            <a:r>
              <a:rPr lang="hu-HU" dirty="0"/>
              <a:t>- </a:t>
            </a:r>
            <a:r>
              <a:rPr lang="hu-HU" dirty="0" err="1"/>
              <a:t>Normalizing</a:t>
            </a:r>
            <a:r>
              <a:rPr lang="hu-HU" dirty="0"/>
              <a:t> </a:t>
            </a:r>
            <a:r>
              <a:rPr lang="hu-HU" dirty="0" err="1"/>
              <a:t>Dollars</a:t>
            </a:r>
            <a:endParaRPr lang="hu-HU" dirty="0"/>
          </a:p>
          <a:p>
            <a:r>
              <a:rPr lang="hu-HU" dirty="0"/>
              <a:t>- Word </a:t>
            </a:r>
            <a:r>
              <a:rPr lang="hu-HU" dirty="0" err="1"/>
              <a:t>Steamming</a:t>
            </a:r>
            <a:r>
              <a:rPr lang="hu-HU" dirty="0"/>
              <a:t> („</a:t>
            </a:r>
            <a:r>
              <a:rPr lang="hu-HU" dirty="0" err="1"/>
              <a:t>include</a:t>
            </a:r>
            <a:r>
              <a:rPr lang="hu-HU" dirty="0"/>
              <a:t>”, „</a:t>
            </a:r>
            <a:r>
              <a:rPr lang="hu-HU" dirty="0" err="1"/>
              <a:t>includes</a:t>
            </a:r>
            <a:r>
              <a:rPr lang="hu-HU" dirty="0"/>
              <a:t>”, „</a:t>
            </a:r>
            <a:r>
              <a:rPr lang="hu-HU" dirty="0" err="1"/>
              <a:t>included</a:t>
            </a:r>
            <a:r>
              <a:rPr lang="hu-HU" dirty="0"/>
              <a:t>” -&gt; „</a:t>
            </a:r>
            <a:r>
              <a:rPr lang="hu-HU" dirty="0" err="1"/>
              <a:t>includ</a:t>
            </a:r>
            <a:r>
              <a:rPr lang="hu-HU" dirty="0"/>
              <a:t>”)</a:t>
            </a:r>
          </a:p>
          <a:p>
            <a:r>
              <a:rPr lang="hu-HU" dirty="0"/>
              <a:t>- Removal of non-</a:t>
            </a:r>
            <a:r>
              <a:rPr lang="hu-HU" dirty="0" err="1"/>
              <a:t>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809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6E68C6-8F5D-4646-BC33-EC3F2E7F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preprocessEmail.m</a:t>
            </a:r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39C58FE-4B5F-4CBA-9436-7DA5CCC02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219" y="2008733"/>
            <a:ext cx="5790278" cy="415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243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0FD4BB-8F59-4742-9BE2-CCC43ED3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</a:t>
            </a:r>
            <a:r>
              <a:rPr lang="hu-HU" dirty="0"/>
              <a:t> List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DE93FB4-9BE3-42C4-8573-CB294F01D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next step is to choose which words we would like to use in</a:t>
            </a:r>
            <a:r>
              <a:rPr lang="hu-HU" dirty="0"/>
              <a:t> </a:t>
            </a:r>
            <a:r>
              <a:rPr lang="en-GB" dirty="0"/>
              <a:t>our classi</a:t>
            </a:r>
            <a:r>
              <a:rPr lang="hu-HU" dirty="0"/>
              <a:t>fi</a:t>
            </a:r>
            <a:r>
              <a:rPr lang="en-GB" dirty="0"/>
              <a:t>er and which we would want to leave out.</a:t>
            </a:r>
            <a:endParaRPr lang="hu-HU" dirty="0"/>
          </a:p>
          <a:p>
            <a:endParaRPr lang="hu-HU" dirty="0"/>
          </a:p>
          <a:p>
            <a:r>
              <a:rPr lang="en-US" dirty="0"/>
              <a:t>Convert each email into a vector</a:t>
            </a:r>
            <a:r>
              <a:rPr lang="hu-HU" dirty="0"/>
              <a:t>. </a:t>
            </a:r>
            <a:r>
              <a:rPr lang="en-GB" dirty="0" err="1"/>
              <a:t>Speci</a:t>
            </a:r>
            <a:r>
              <a:rPr lang="hu-HU" dirty="0"/>
              <a:t>fi</a:t>
            </a:r>
            <a:r>
              <a:rPr lang="en-GB" dirty="0" err="1"/>
              <a:t>cally</a:t>
            </a:r>
            <a:r>
              <a:rPr lang="hu-HU" dirty="0"/>
              <a:t> </a:t>
            </a:r>
            <a:r>
              <a:rPr lang="en-GB" dirty="0"/>
              <a:t>whether</a:t>
            </a:r>
            <a:r>
              <a:rPr lang="hu-HU" dirty="0"/>
              <a:t> </a:t>
            </a:r>
            <a:r>
              <a:rPr lang="en-GB" dirty="0"/>
              <a:t>the </a:t>
            </a:r>
            <a:r>
              <a:rPr lang="en-GB" dirty="0" err="1"/>
              <a:t>i-th</a:t>
            </a:r>
            <a:r>
              <a:rPr lang="en-GB" dirty="0"/>
              <a:t> word in the dictionary occurs in the email.</a:t>
            </a:r>
            <a:r>
              <a:rPr lang="en-US" dirty="0"/>
              <a:t>:</a:t>
            </a:r>
          </a:p>
          <a:p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A1A01DC-C082-41EC-88D2-53D3A2E42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321" y="3429000"/>
            <a:ext cx="1409700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863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Labor_11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</p:spTree>
    <p:extLst>
      <p:ext uri="{BB962C8B-B14F-4D97-AF65-F5344CB8AC3E}">
        <p14:creationId xmlns:p14="http://schemas.microsoft.com/office/powerpoint/2010/main" val="61133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BAD1BA-975E-4AE8-8F0C-3997F2004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function: MSE (Mean Squared Error)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820F07C-45CD-44EF-A676-E80A777782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2103" y="2025957"/>
            <a:ext cx="6008753" cy="338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063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3DED21-E6B2-4D7D-A8A6-DD9AA933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958E3C33-6858-4B84-9460-8936CEF055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8574" y="1846263"/>
            <a:ext cx="6675178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960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82C657-FBDA-46CF-BFDC-D08F76BDF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D7359B8F-C12F-4042-8BFD-76CC7F9F0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6142" y="1846263"/>
            <a:ext cx="508004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784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61E115-C13C-4F80-B399-316126298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0C99A7D3-F50A-4D3D-AE37-75DD77F9B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9417" y="1846263"/>
            <a:ext cx="517349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949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46F3C8-6269-4501-94C5-EDFF67B4D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EE9148C2-2057-419B-B227-A022918B9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8197" y="1846263"/>
            <a:ext cx="513593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3567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0537CC-9C66-4352-AF35-A18761D60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4FFC31C-EF8E-447C-9E13-074D37CEE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548" y="1846263"/>
            <a:ext cx="523722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12711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01298B-2388-4BEE-A6EB-15249B70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24E60F3B-8432-4E06-8F57-37E47C267E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547" y="1846263"/>
            <a:ext cx="516123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083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F91A241-0785-4945-B4A6-39C7FCE90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AA68454A-4306-45CD-8D05-56FF866E6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6369" y="1846263"/>
            <a:ext cx="513958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918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DE3C6E-075E-4BFB-8881-93921242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 example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591B7FCB-2C7E-4847-AF99-82542D67E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9116" y="1846263"/>
            <a:ext cx="519409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2820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C2D33F-0224-4CC2-BFAE-B3FA19956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pseudocode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1D4E42E2-3A00-40A1-9A94-0D4D3701D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6004" y="1846263"/>
            <a:ext cx="904031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0151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E4F41D-1231-4DF6-83F7-AFB472BDA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Random </a:t>
            </a:r>
            <a:r>
              <a:rPr lang="en-US" dirty="0"/>
              <a:t>initialization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C07C44D8-E3A8-4F3B-9A00-36E83DB77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08407"/>
            <a:ext cx="7570974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3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BF0BD9-9552-4560-A263-5482A3D46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Data </a:t>
            </a:r>
            <a:r>
              <a:rPr lang="en-US" dirty="0"/>
              <a:t>representations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6415F5-C554-4E12-A4F5-66F9717AD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758805" cy="4023360"/>
          </a:xfrm>
        </p:spPr>
        <p:txBody>
          <a:bodyPr/>
          <a:lstStyle/>
          <a:p>
            <a:r>
              <a:rPr lang="en-US" dirty="0"/>
              <a:t>Input data: X vector</a:t>
            </a:r>
          </a:p>
          <a:p>
            <a:r>
              <a:rPr lang="en-US" dirty="0"/>
              <a:t>Weights: W vector</a:t>
            </a:r>
          </a:p>
          <a:p>
            <a:r>
              <a:rPr lang="en-US" dirty="0"/>
              <a:t>Supervised output: Y vector</a:t>
            </a:r>
          </a:p>
          <a:p>
            <a:endParaRPr lang="en-US" dirty="0"/>
          </a:p>
          <a:p>
            <a:r>
              <a:rPr lang="en-US" dirty="0"/>
              <a:t>ADD +1 (BIAS) to X vector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6ABEFA2-27C7-4AF7-AC57-D5B8B6D5E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090" y="1906596"/>
            <a:ext cx="4605590" cy="32504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2D043621-2C85-4ABA-8702-75C624772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106" y="5326279"/>
            <a:ext cx="410527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899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022C59-C657-4407-8E64-FB983FA79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Local optimum</a:t>
            </a:r>
            <a:endParaRPr lang="en-US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0299804-0461-4DC6-8CCE-989622069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0901" y="1923793"/>
            <a:ext cx="7171158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996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601978-A262-45AA-9C5C-D22BAC36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right number of K?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8660E77-E682-4DFC-B803-51A8522EB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8258" y="1846263"/>
            <a:ext cx="527581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294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E478AF-2B9D-405F-AA43-F190A7585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K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24B41126-1FFD-4D9F-87B2-405B63E88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7608" y="1846263"/>
            <a:ext cx="931710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661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86B234-A57E-4730-B24E-6953E431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K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CDFCD42-D50E-4270-96F8-7701A4656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52795"/>
            <a:ext cx="817770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2131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Labor_12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Principal Component </a:t>
            </a:r>
            <a:r>
              <a:rPr lang="en-US" dirty="0" err="1"/>
              <a:t>Analizis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4740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B71216-9D4C-4597-B0D4-B5CBB3386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compression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FDD03D62-86E0-4CC1-B14C-E9F0B89C6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750" y="1846263"/>
            <a:ext cx="8266826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2789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52E577-B2C2-414C-9F44-C436DBD15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compression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89EA19D2-4F35-46BC-8611-BB731F8E9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8339" y="1846263"/>
            <a:ext cx="769564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407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8ACED7-7BFE-4216-8F28-6063BEE5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compression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41B591EB-ACCD-4A81-8AF2-A4F3B70B9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360" y="1846263"/>
            <a:ext cx="9547606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30754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6B9A55-9632-488F-BFD1-A48322029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PCA</a:t>
            </a:r>
            <a:endParaRPr lang="en-US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87BDE3D-95AA-4384-B215-41EF8B166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3967" y="1926162"/>
            <a:ext cx="7824065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706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73163E-A55C-457A-9E5B-037B0F34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is not Linear Regression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2B86754C-D36D-4D06-A86F-E00C0651F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9716" y="1846263"/>
            <a:ext cx="919289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71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C781B-5F8E-4199-A42F-9401FF1B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step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3B76A7C-B9A8-4BA9-A04B-011151C92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120641"/>
            <a:ext cx="10155438" cy="7484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set =&gt; Hypothesis =&gt; Cost function</a:t>
            </a:r>
          </a:p>
          <a:p>
            <a:r>
              <a:rPr lang="en-US" dirty="0"/>
              <a:t>Minimize the Cost function!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C8A60A8-4BCA-4E07-AF9A-00D7E05D9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0" y="2091691"/>
            <a:ext cx="59055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2141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260B0F-5061-4BBC-B056-E8BD72772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Data </a:t>
            </a:r>
            <a:r>
              <a:rPr lang="en-US" dirty="0"/>
              <a:t>preprocessing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E6444FDF-1248-4F89-9C9A-671222781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37385"/>
            <a:ext cx="820792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482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3C0E54-52A3-430C-A55E-8298886F3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algorithm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D6FA3D17-FF47-4829-ADA6-DB3AE8E95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28508"/>
            <a:ext cx="8227798" cy="402272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86B6E1F-4BD4-4909-8627-1FC161511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0292" y="1828508"/>
            <a:ext cx="2695945" cy="121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960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F8407F-8A44-4C6D-BF78-33E8997E3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algorithm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6E159EA-1DDC-451D-9E68-85DB5A5EA7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70550"/>
            <a:ext cx="803279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0418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5EB58C-E104-4813-ACDC-21284A2F1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summary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41377E3C-EAC1-4AC6-B2A2-1BF0D3EBC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72897"/>
            <a:ext cx="958289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8451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7A81F7-7700-4437-88CE-C2AD5725C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Reconstruction from </a:t>
            </a:r>
            <a:r>
              <a:rPr lang="en-US" sz="4000" dirty="0" err="1"/>
              <a:t>crompressed</a:t>
            </a:r>
            <a:r>
              <a:rPr lang="en-US" sz="4000" dirty="0"/>
              <a:t> </a:t>
            </a:r>
            <a:r>
              <a:rPr lang="en-US" sz="4000" dirty="0" err="1"/>
              <a:t>reprezentation</a:t>
            </a:r>
            <a:endParaRPr lang="en-US" sz="4000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4BACCC05-B3E3-48CC-B254-1FE3DB903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2435" y="1846263"/>
            <a:ext cx="7507456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2689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B85AC7-E91F-4379-AC7A-179CE326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k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C52340C-E7AB-4D57-8113-1167B8847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2863" y="1971675"/>
            <a:ext cx="7086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974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8DC617-F23A-470F-AB13-2321872AA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2E8F11D6-246C-42A3-B552-013D93992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003" y="1846263"/>
            <a:ext cx="970231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4903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112ABC-4254-4379-9A28-5F3673421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use of PCA: prevent overfitting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80245627-2399-4C3B-AAC2-62FD86CC0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90652"/>
            <a:ext cx="8425078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7767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Labor_13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Anomaly Detection</a:t>
            </a:r>
          </a:p>
        </p:txBody>
      </p:sp>
    </p:spTree>
    <p:extLst>
      <p:ext uri="{BB962C8B-B14F-4D97-AF65-F5344CB8AC3E}">
        <p14:creationId xmlns:p14="http://schemas.microsoft.com/office/powerpoint/2010/main" val="134619001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F1F7DF-EEC0-4F8E-9440-D5897E59B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Labor_14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319DD89-FA79-4CD7-BE87-E04E4C583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Recommender system</a:t>
            </a:r>
          </a:p>
        </p:txBody>
      </p:sp>
    </p:spTree>
    <p:extLst>
      <p:ext uri="{BB962C8B-B14F-4D97-AF65-F5344CB8AC3E}">
        <p14:creationId xmlns:p14="http://schemas.microsoft.com/office/powerpoint/2010/main" val="4204823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AE0E64-FF47-4771-9E74-D83B5B416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4748600-187E-4D4C-955F-308F1043A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418336"/>
            <a:ext cx="9604932" cy="145075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Simultaneous update!!!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D66EFD9-EF8C-4AFC-BE66-576ED87D4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687" y="2193762"/>
            <a:ext cx="2867025" cy="40957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98A6BB4-C3CC-4C2F-BA85-8BEBF9387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687" y="2767012"/>
            <a:ext cx="3838575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0733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ív">
  <a:themeElements>
    <a:clrScheme name="Retrospektív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ktív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ív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TM02900769[[fn=Retrospektív]]</Template>
  <TotalTime>6147</TotalTime>
  <Words>694</Words>
  <Application>Microsoft Office PowerPoint</Application>
  <PresentationFormat>Szélesvásznú</PresentationFormat>
  <Paragraphs>170</Paragraphs>
  <Slides>89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89</vt:i4>
      </vt:variant>
    </vt:vector>
  </HeadingPairs>
  <TitlesOfParts>
    <vt:vector size="94" baseType="lpstr">
      <vt:lpstr>Arial</vt:lpstr>
      <vt:lpstr>Calibri</vt:lpstr>
      <vt:lpstr>Calibri Light</vt:lpstr>
      <vt:lpstr>Wingdings</vt:lpstr>
      <vt:lpstr>Retrospektív</vt:lpstr>
      <vt:lpstr>Labor_01</vt:lpstr>
      <vt:lpstr>Machine Learning  </vt:lpstr>
      <vt:lpstr>Main categories</vt:lpstr>
      <vt:lpstr>Linear Regression</vt:lpstr>
      <vt:lpstr>Model</vt:lpstr>
      <vt:lpstr>Cost function: MSE (Mean Squared Error)</vt:lpstr>
      <vt:lpstr>Data representations</vt:lpstr>
      <vt:lpstr>Forward step</vt:lpstr>
      <vt:lpstr>Gradient descent</vt:lpstr>
      <vt:lpstr>Linear Reg. + Grad. Descent</vt:lpstr>
      <vt:lpstr>„Batch” Gradient Descent</vt:lpstr>
      <vt:lpstr>Labor_02</vt:lpstr>
      <vt:lpstr>Hypothesis</vt:lpstr>
      <vt:lpstr>Estimation</vt:lpstr>
      <vt:lpstr>Cost and Grad</vt:lpstr>
      <vt:lpstr>Data preparation</vt:lpstr>
      <vt:lpstr>Labor_03</vt:lpstr>
      <vt:lpstr>Classification problem</vt:lpstr>
      <vt:lpstr>New Model</vt:lpstr>
      <vt:lpstr>Example linear boundary</vt:lpstr>
      <vt:lpstr>Example non linear boundary</vt:lpstr>
      <vt:lpstr>Cost function</vt:lpstr>
      <vt:lpstr>Cost function</vt:lpstr>
      <vt:lpstr>Gradient Descent</vt:lpstr>
      <vt:lpstr>Labor_04</vt:lpstr>
      <vt:lpstr>Non Linear Boundary</vt:lpstr>
      <vt:lpstr>Polynomial features</vt:lpstr>
      <vt:lpstr>Bias vs Variance</vt:lpstr>
      <vt:lpstr>Problem</vt:lpstr>
      <vt:lpstr>Regularization</vt:lpstr>
      <vt:lpstr>Regularized Logistic Regression</vt:lpstr>
      <vt:lpstr>Cost function and derivative</vt:lpstr>
      <vt:lpstr>Labor_05</vt:lpstr>
      <vt:lpstr>One vs All</vt:lpstr>
      <vt:lpstr>Labor_06</vt:lpstr>
      <vt:lpstr>Neural Network Model</vt:lpstr>
      <vt:lpstr>Labor_07</vt:lpstr>
      <vt:lpstr>Neuron</vt:lpstr>
      <vt:lpstr>Neural Network: Forward Step</vt:lpstr>
      <vt:lpstr>Neural Network: Cost function</vt:lpstr>
      <vt:lpstr>Sigmoid and Derivate</vt:lpstr>
      <vt:lpstr>Neural Network: Back Propagation</vt:lpstr>
      <vt:lpstr>Neural Network: Training</vt:lpstr>
      <vt:lpstr>Labor_08</vt:lpstr>
      <vt:lpstr>Practice</vt:lpstr>
      <vt:lpstr>High Bias</vt:lpstr>
      <vt:lpstr>High Variance</vt:lpstr>
      <vt:lpstr>Tips</vt:lpstr>
      <vt:lpstr>Labor_09</vt:lpstr>
      <vt:lpstr>SVM idea</vt:lpstr>
      <vt:lpstr>Support Vector Machine</vt:lpstr>
      <vt:lpstr>Cost function – Logistic Regression</vt:lpstr>
      <vt:lpstr>Cost Function - SVM</vt:lpstr>
      <vt:lpstr>Gaussian Kernel</vt:lpstr>
      <vt:lpstr>Labor_10</vt:lpstr>
      <vt:lpstr>processEmail.m</vt:lpstr>
      <vt:lpstr>preprocessEmail.m</vt:lpstr>
      <vt:lpstr>Vocabulary List</vt:lpstr>
      <vt:lpstr>Labor_11</vt:lpstr>
      <vt:lpstr>Unsupervised learning</vt:lpstr>
      <vt:lpstr>K-Means Algorithm example</vt:lpstr>
      <vt:lpstr>K-Means Algorithm example</vt:lpstr>
      <vt:lpstr>K-Means Algorithm example</vt:lpstr>
      <vt:lpstr>K-Means Algorithm example</vt:lpstr>
      <vt:lpstr>K-Means Algorithm example</vt:lpstr>
      <vt:lpstr>K-Means Algorithm example</vt:lpstr>
      <vt:lpstr>K-Means Algorithm example</vt:lpstr>
      <vt:lpstr>K-Means pseudocode</vt:lpstr>
      <vt:lpstr>Random initialization</vt:lpstr>
      <vt:lpstr>Local optimum</vt:lpstr>
      <vt:lpstr>What is the right number of K?</vt:lpstr>
      <vt:lpstr>Choosing K</vt:lpstr>
      <vt:lpstr>Choosing K</vt:lpstr>
      <vt:lpstr>Labor_12</vt:lpstr>
      <vt:lpstr>Data compression</vt:lpstr>
      <vt:lpstr>Data compression</vt:lpstr>
      <vt:lpstr>Data compression</vt:lpstr>
      <vt:lpstr>PCA</vt:lpstr>
      <vt:lpstr>PCA is not Linear Regression</vt:lpstr>
      <vt:lpstr>Data preprocessing</vt:lpstr>
      <vt:lpstr>PCA algorithm</vt:lpstr>
      <vt:lpstr>PCA algorithm</vt:lpstr>
      <vt:lpstr>PCA summary</vt:lpstr>
      <vt:lpstr>Reconstruction from crompressed reprezentation</vt:lpstr>
      <vt:lpstr>Choosing k</vt:lpstr>
      <vt:lpstr>Application</vt:lpstr>
      <vt:lpstr>Bad use of PCA: prevent overfitting</vt:lpstr>
      <vt:lpstr>Labor_13</vt:lpstr>
      <vt:lpstr>Labor_14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Labor_01</dc:title>
  <dc:creator>Nagy Balázs</dc:creator>
  <cp:lastModifiedBy>Fortuz Legion</cp:lastModifiedBy>
  <cp:revision>79</cp:revision>
  <cp:lastPrinted>2018-11-19T21:54:14Z</cp:lastPrinted>
  <dcterms:created xsi:type="dcterms:W3CDTF">2018-10-20T10:55:23Z</dcterms:created>
  <dcterms:modified xsi:type="dcterms:W3CDTF">2020-02-01T12:22:44Z</dcterms:modified>
</cp:coreProperties>
</file>

<file path=docProps/thumbnail.jpeg>
</file>